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0"/>
  </p:notesMasterIdLst>
  <p:sldIdLst>
    <p:sldId id="257" r:id="rId6"/>
    <p:sldId id="272" r:id="rId7"/>
    <p:sldId id="279" r:id="rId8"/>
    <p:sldId id="273" r:id="rId9"/>
    <p:sldId id="276" r:id="rId11"/>
    <p:sldId id="275" r:id="rId12"/>
    <p:sldId id="281" r:id="rId13"/>
    <p:sldId id="282" r:id="rId14"/>
    <p:sldId id="283" r:id="rId15"/>
    <p:sldId id="309" r:id="rId16"/>
    <p:sldId id="286" r:id="rId17"/>
    <p:sldId id="287" r:id="rId18"/>
    <p:sldId id="298" r:id="rId19"/>
    <p:sldId id="304" r:id="rId20"/>
    <p:sldId id="306" r:id="rId21"/>
    <p:sldId id="297" r:id="rId22"/>
    <p:sldId id="296" r:id="rId23"/>
    <p:sldId id="295" r:id="rId24"/>
    <p:sldId id="299" r:id="rId25"/>
    <p:sldId id="302" r:id="rId26"/>
    <p:sldId id="301" r:id="rId27"/>
    <p:sldId id="312" r:id="rId28"/>
    <p:sldId id="324" r:id="rId29"/>
    <p:sldId id="313" r:id="rId30"/>
    <p:sldId id="327" r:id="rId31"/>
    <p:sldId id="326" r:id="rId32"/>
    <p:sldId id="328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20482" name="Slide Image Placeholder 2048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0483" name="Text Placeholder 2048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1F8CB-B469-4886-A2F9-C408B1D1499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5B2E-07C6-4192-9423-B916893FBAD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20FF-3BE0-4A4D-BD11-986D92DADB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CD76E-8F8A-42EE-AFB0-C646D876242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40.xml"/><Relationship Id="rId12" Type="http://schemas.openxmlformats.org/officeDocument/2006/relationships/image" Target="../media/image58.GIF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GIF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tags" Target="../tags/tag1.xml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89.png"/><Relationship Id="rId1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9.wav"/><Relationship Id="rId11" Type="http://schemas.openxmlformats.org/officeDocument/2006/relationships/audio" Target="../media/audio8.wav"/><Relationship Id="rId10" Type="http://schemas.openxmlformats.org/officeDocument/2006/relationships/audio" Target="../media/audio7.wav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27.png"/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40.xml"/><Relationship Id="rId11" Type="http://schemas.openxmlformats.org/officeDocument/2006/relationships/image" Target="../media/image37.GIF"/><Relationship Id="rId10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460" y="2693670"/>
            <a:ext cx="8896985" cy="14700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THEME 4 NATURE</a:t>
            </a:r>
            <a:r>
              <a:rPr lang="en-US" sz="40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REVISION  UNIT 9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10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11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-80010"/>
            <a:ext cx="12204700" cy="70027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372360" y="2419985"/>
            <a:ext cx="7865110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10: STAYING HEALTH</a:t>
            </a:r>
            <a:endParaRPr lang="vi-VN" altLang="en-US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2-mau_slide_powerpoint_dep_ctu.vn_(1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5" y="4204970"/>
            <a:ext cx="1123315" cy="2425065"/>
          </a:xfrm>
          <a:prstGeom prst="rect">
            <a:avLst/>
          </a:prstGeom>
        </p:spPr>
      </p:pic>
      <p:pic>
        <p:nvPicPr>
          <p:cNvPr id="5" name="Picture 4" descr="2-mau_slide_powerpoint_dep_ctu.vn_(15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710" y="4796155"/>
            <a:ext cx="1617980" cy="18338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6510"/>
            <a:ext cx="12199620" cy="68313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01395" y="704850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How do you feel?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" y="1288475"/>
            <a:ext cx="8610600" cy="50158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thirsty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/'</a:t>
            </a:r>
            <a:r>
              <a:rPr lang="el-G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ɜː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khát</a:t>
            </a:r>
            <a:endParaRPr lang="vi-VN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hungry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/'hʌɳgri/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full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/f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ʊ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no, đầy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hot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hɔt/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nóng</a:t>
            </a:r>
            <a:endParaRPr lang="vi-VN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cold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əʊ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lạnh,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tired 	/'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	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endParaRPr lang="en-US" sz="3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alt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cool	/ku:l/	(adj) : mát mẻ</a:t>
            </a:r>
            <a:endParaRPr lang="vi-VN" altLang="en-US" sz="3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alt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feel	/fi:l/ 	(v)	: cảm thấy</a:t>
            </a:r>
            <a:endParaRPr lang="vi-VN" altLang="en-US" sz="3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alt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juice	/ʤu:s/ 	(n)    : nước ép</a:t>
            </a:r>
            <a:endParaRPr lang="vi-VN" altLang="en-US" sz="3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vi-VN" alt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noodle	/’nu:dl/	(n)    : mì</a:t>
            </a:r>
            <a:endParaRPr lang="vi-VN" altLang="en-US" sz="3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35" y="3683635"/>
            <a:ext cx="4533265" cy="2920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035" y="3683635"/>
            <a:ext cx="4532630" cy="269748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1270"/>
            <a:ext cx="1218755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28470" y="503555"/>
            <a:ext cx="9364345" cy="7683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3294" y="1383709"/>
            <a:ext cx="6765925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đáp về vấn đề của một người nào đó: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2895600" y="2257510"/>
            <a:ext cx="6400800" cy="1569660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892425" y="2258695"/>
            <a:ext cx="6400800" cy="1568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+ do/does + subject + feel?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feel(s) +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am/is/are +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504315" y="4507230"/>
            <a:ext cx="3667760" cy="2061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Ex1: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cold.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cold.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99785" y="4507152"/>
            <a:ext cx="4191000" cy="2061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Ex2: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he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cold.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 3" panose="05040102010807070707"/>
              <a:buChar char="&quot;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allAtOnce"/>
      <p:bldP spid="3" grpId="0"/>
      <p:bldP spid="3" grpId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/>
      <p:bldP spid="9" grpId="0" bldLvl="0" animBg="1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-1270"/>
            <a:ext cx="12268835" cy="686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6504" y="276904"/>
            <a:ext cx="7140575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đáp về ý muốn với “want”= would like: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6565" y="1075690"/>
            <a:ext cx="7696200" cy="1076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would + subject + like?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would like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noun/to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infinitive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6964" y="2151757"/>
            <a:ext cx="6919686" cy="15684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What would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He’d like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noodles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726565" y="3825240"/>
            <a:ext cx="8533765" cy="1076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do/does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want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want/wants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noun/to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infinitive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1726474" y="5081647"/>
            <a:ext cx="6919686" cy="15684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What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want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want a hot drink.</a:t>
            </a:r>
            <a:endParaRPr lang="vi-VN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bldLvl="0" animBg="1"/>
      <p:bldP spid="12" grpId="1" animBg="1"/>
      <p:bldP spid="11" grpId="0"/>
      <p:bldP spid="11" grpId="1"/>
      <p:bldP spid="3" grpId="0" bldLvl="0" animBg="1"/>
      <p:bldP spid="3" grpId="1" animBg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6985"/>
            <a:ext cx="12211685" cy="6843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474" y="649014"/>
            <a:ext cx="8118475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Cấu trúc với “would like”:muốn một cách lịch sự: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825" y="3787140"/>
            <a:ext cx="9914255" cy="1568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I'd like a colored pencil. (Tôi muốn một cây bút chì màu.)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He'd like a glass of milk. (Anh ấy muốn một li sữa.)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2355" y="1969135"/>
            <a:ext cx="7696200" cy="584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like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noun/to infinitive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9275" y="2808665"/>
            <a:ext cx="5791200" cy="584775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= d’ like 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256770" cy="6858635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856615" y="431165"/>
            <a:ext cx="10209530" cy="95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mời (... would you like ...?) hoac hỏi ai đó muốn điều gì một cách lịch sự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09270" y="1611630"/>
            <a:ext cx="11322685" cy="4523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0"/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What would you like?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(Bạn </a:t>
            </a:r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muốn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gì?) =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What do you want?</a:t>
            </a:r>
            <a:endParaRPr lang="en-US" sz="3200" b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Ex: </a:t>
            </a:r>
            <a:endParaRPr lang="vi-VN" altLang="en-US" sz="3200" b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I </a:t>
            </a:r>
            <a:r>
              <a:rPr lang="en-US" sz="3200" b="0" u="sng">
                <a:solidFill>
                  <a:schemeClr val="tx1"/>
                </a:solidFill>
                <a:latin typeface="Times New Roman" panose="02020603050405020304" pitchFamily="18" charset="0"/>
              </a:rPr>
              <a:t>would like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to eat some chicken = I </a:t>
            </a:r>
            <a:r>
              <a:rPr lang="en-US" sz="3200" b="0" u="sng">
                <a:solidFill>
                  <a:schemeClr val="tx1"/>
                </a:solidFill>
                <a:latin typeface="Times New Roman" panose="02020603050405020304" pitchFamily="18" charset="0"/>
              </a:rPr>
              <a:t>want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to eat some chick</a:t>
            </a:r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e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 - Would you like a cup of coffee? (Mời anh dùng một tách cà phê. hoặc Anh dùng cà phê nhé?( Would you like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some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tea?) </a:t>
            </a:r>
            <a:r>
              <a:rPr lang="en-US"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Kh</a:t>
            </a:r>
            <a:r>
              <a:rPr lang="vi-VN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ông dùng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any  </a:t>
            </a:r>
            <a:endParaRPr lang="en-US" sz="3200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Yes, please.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(Vâng, xin vui lòng.)</a:t>
            </a:r>
            <a:endParaRPr lang="en-US" sz="3200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No, thank you</a:t>
            </a:r>
            <a:r>
              <a:rPr lang="en-US" sz="3200" b="1" u="sng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(I'm not thirsty. Không, cám ơn. Tôi không khát.)</a:t>
            </a:r>
            <a:endParaRPr lang="en-US" sz="3200" b="1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No, I'd like</a:t>
            </a:r>
            <a:r>
              <a:rPr 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a glass of tea. (Không, tôi muốn một tách trà.)</a:t>
            </a:r>
            <a:endParaRPr lang="en-US" sz="3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971550" y="107315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Food and drink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7940" y="690880"/>
            <a:ext cx="862266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drink 	/driɳk/ 	(n)	: thức uống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food 	/fu:d/		(n)	: thức ăn, lương thực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glass 	/glɑ:s/ 	(n)	: cốc, cái cốc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apple 	/’æpl/	(n)	: táo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banana 	/bə’nɑ:nə/	(n)	: chuối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meat  	/mi:t/		(n)	: thịt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beef  	/bi:f/ 		(n)	: thịt bò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chicken 	/’tʃikin/ 	(n)	: gà, thịt gà	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fish 	/fiʃ/ 		(n)	: cá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rice 	/rais/ 	(n)	: cơm, gạo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r>
              <a:rPr lang="vi-VN" altLang="en-US" sz="3200" b="0">
                <a:latin typeface="Times New Roman" panose="02020603050405020304" pitchFamily="18" charset="0"/>
              </a:rPr>
              <a:t>– orange juice/’ɔrindʤ dʤu:s/ (n): nước ép cam</a:t>
            </a:r>
            <a:endParaRPr lang="vi-VN" altLang="en-US" sz="3200" b="0">
              <a:latin typeface="Times New Roman" panose="02020603050405020304" pitchFamily="18" charset="0"/>
            </a:endParaRPr>
          </a:p>
          <a:p>
            <a:pPr indent="0"/>
            <a:endParaRPr lang="vi-VN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6470" y="1891665"/>
            <a:ext cx="4608195" cy="3075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470" y="1953895"/>
            <a:ext cx="4608195" cy="3012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470" y="1891665"/>
            <a:ext cx="4608830" cy="3074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10" y="1891665"/>
            <a:ext cx="4207510" cy="2950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470" y="1894840"/>
            <a:ext cx="4608195" cy="3071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470" y="1891665"/>
            <a:ext cx="4608195" cy="3075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470" y="1953895"/>
            <a:ext cx="4413250" cy="301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470" y="1828165"/>
            <a:ext cx="4413250" cy="3238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70" y="1828165"/>
            <a:ext cx="4608195" cy="3237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6470" y="1828165"/>
            <a:ext cx="4608195" cy="32378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6470" y="1828165"/>
            <a:ext cx="4609465" cy="3392170"/>
          </a:xfrm>
          <a:prstGeom prst="rect">
            <a:avLst/>
          </a:prstGeom>
        </p:spPr>
      </p:pic>
      <p:pic>
        <p:nvPicPr>
          <p:cNvPr id="3" name="Picture 2" descr="hinh-nen-dong-day-ngang-dep-1-9_1042365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80" y="6243320"/>
            <a:ext cx="11756390" cy="4292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10795"/>
            <a:ext cx="12151995" cy="68186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997710" y="264160"/>
            <a:ext cx="9364345" cy="7683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5569" y="1123359"/>
            <a:ext cx="522859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với “some” và “any”: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2130425" y="1804670"/>
            <a:ext cx="7239000" cy="20612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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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 /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đều đứng trước danh từ đếm được và danh từ không đếm được.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3135811" y="4167485"/>
            <a:ext cx="5540829" cy="24301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isn’t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meat.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milk.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oranges 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______milk?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8498" y="4606829"/>
            <a:ext cx="782587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4912570" y="5106223"/>
            <a:ext cx="925661" cy="55399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8765" y="5601335"/>
            <a:ext cx="782587" cy="55399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6140892" y="6043684"/>
            <a:ext cx="925661" cy="55399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135" y="4167505"/>
            <a:ext cx="2462530" cy="266192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bldLvl="0" animBg="1"/>
      <p:bldP spid="6" grpId="1" animBg="1"/>
      <p:bldP spid="4" grpId="0" bldLvl="0" animBg="1"/>
      <p:bldP spid="4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5715"/>
            <a:ext cx="12160250" cy="6875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70487" y="681355"/>
            <a:ext cx="8246806" cy="1938992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0200" y="682923"/>
            <a:ext cx="8246806" cy="1938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 .?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is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 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isn’t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 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 .? 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are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aren’t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0465" y="3293110"/>
            <a:ext cx="9695815" cy="25609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milk? 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milk.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No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there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isn’t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milk.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orange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es,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oranges.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				   </a:t>
            </a:r>
            <a:r>
              <a:rPr lang="vi-VN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	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aren’t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oranges.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971550" y="107315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My favotite food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5425" y="1017905"/>
            <a:ext cx="87795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carrot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	/’kærət/	   (n)	: cà – rốt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tomato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 /tə’mɑ:tou/     (n)	: cà chua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lettuce 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	/’letis/ 	   (n)	: rau diếp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potato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	/pə’teitou/	   (n)	: khoai tây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bean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	/bi:n/ 	   (n)	: đậu (hạt nhỏ)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pea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	/pi:/ 		   (n)	: đậu (hạt to)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cabbage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	 /’kæbidʤ/   (n)	: cải bắp</a:t>
            </a:r>
            <a:endParaRPr lang="en-US" sz="3200"/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</a:t>
            </a:r>
            <a:r>
              <a:rPr lang="en-US" sz="3200" b="1">
                <a:latin typeface="Times New Roman" panose="02020603050405020304" pitchFamily="18" charset="0"/>
                <a:sym typeface="+mn-ea"/>
              </a:rPr>
              <a:t>onion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	 /’ʌnjən/        (n)	: củ hành</a:t>
            </a:r>
            <a:endParaRPr lang="en-US" sz="3200"/>
          </a:p>
          <a:p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6175" y="1377315"/>
            <a:ext cx="2676525" cy="32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175" y="1377315"/>
            <a:ext cx="2676525" cy="3266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170" y="1377315"/>
            <a:ext cx="2980055" cy="3266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170" y="1377315"/>
            <a:ext cx="2980690" cy="3265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170" y="1377315"/>
            <a:ext cx="2980690" cy="326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170" y="1377315"/>
            <a:ext cx="2980690" cy="3266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1377315"/>
            <a:ext cx="2980690" cy="3265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8535" y="1377315"/>
            <a:ext cx="2980690" cy="3266440"/>
          </a:xfrm>
          <a:prstGeom prst="rect">
            <a:avLst/>
          </a:prstGeom>
        </p:spPr>
      </p:pic>
      <p:pic>
        <p:nvPicPr>
          <p:cNvPr id="3" name="Picture 2" descr="hinh-nen-dong-day-ngang-dep-1-35_104236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855" y="6109970"/>
            <a:ext cx="10673080" cy="5619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43815"/>
            <a:ext cx="12274550" cy="69456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63445" y="550545"/>
            <a:ext cx="78651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9: THE BODY</a:t>
            </a:r>
            <a:endParaRPr lang="vi-VN" altLang="en-US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36015" y="1503680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Parts of the body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35965" y="2313940"/>
            <a:ext cx="72536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arm /ɑ:rm/  	(n)	cánh tay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chest /tʃest/ 	(n)	ngực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finger /'fɪŋgə/	(n)	ngón tay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foot /fʊt/ 		(n)	bàn chân (số ít)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feet /fi:t/ 	(n)	bàn chân (số nhiều)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hand /hænd/	(n)	bàn tay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145" y="2366645"/>
            <a:ext cx="2993390" cy="2993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95" y="2366645"/>
            <a:ext cx="3088640" cy="2992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295" y="2313940"/>
            <a:ext cx="3291840" cy="3291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145" y="2313940"/>
            <a:ext cx="2993390" cy="3654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340" y="2366645"/>
            <a:ext cx="2986405" cy="3601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920" y="2366645"/>
            <a:ext cx="3044190" cy="36017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941705" y="630555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My favotite food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4945" y="1339850"/>
            <a:ext cx="977963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cold drink 	/kould driɳk/	(n)	: thức uống lạnh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lemonade 	/,lemə’neid/ 	(n)	: nước chanh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tea 			/ti:/			(n)	: trà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iced tea		/aist ti:/		(n)	: trà đá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coffee		 /’kɔfi/ 		(n)	: cà phê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white coffee	 /wait ‘kɔfi/	(n)	: cà phê sữa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black coffee 	/blæk’kɔfi/ 	(n)	: cà phê đen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iced coffee	 /aist’kɔfi/ 		(n)	: cà phê đá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  <a:p>
            <a:r>
              <a:rPr lang="en-US" sz="3200">
                <a:latin typeface="Times New Roman" panose="02020603050405020304" pitchFamily="18" charset="0"/>
                <a:sym typeface="+mn-ea"/>
              </a:rPr>
              <a:t>– apple juice 	/’æpl dʤu:s/ 	(n)	: nước táo</a:t>
            </a:r>
            <a:endParaRPr lang="en-US" sz="32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4995" y="1518920"/>
            <a:ext cx="2257425" cy="201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95" y="1518920"/>
            <a:ext cx="22574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995" y="1518920"/>
            <a:ext cx="2505075" cy="214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360" y="1499870"/>
            <a:ext cx="2505710" cy="21628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300" y="1518920"/>
            <a:ext cx="2703195" cy="2985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300" y="1518920"/>
            <a:ext cx="2703195" cy="2985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300" y="1518920"/>
            <a:ext cx="2703830" cy="2985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300" y="1518285"/>
            <a:ext cx="2703830" cy="3091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0695" y="1518920"/>
            <a:ext cx="2718435" cy="30905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4445"/>
            <a:ext cx="12255500" cy="68491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880235" y="2599690"/>
            <a:ext cx="8895080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11: WHAT DO YOU EAT?</a:t>
            </a:r>
            <a:endParaRPr lang="vi-VN" altLang="en-US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-29845"/>
            <a:ext cx="12213590" cy="688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165" y="149959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At the store: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117090" y="795020"/>
            <a:ext cx="8601075" cy="5507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tore/s: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cửa hàng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torekeeper/s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chủ tiệm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alesgirl/s: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cô bán hàng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o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il: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dầu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ooking oil: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dầu ăn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hocolate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sô cô la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gg/s: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quả trứng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oap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xà phòng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oothpaste: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kem đánh răng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ookie/s: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bánh bích quy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1430"/>
            <a:ext cx="12213590" cy="688022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33500" y="1076960"/>
            <a:ext cx="577596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alf / halves: một nửa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ram 	: gam, lạng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ozen 	: một tá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bottle 	: chai, lọ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packet 	: gói, bao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box 	: hộp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kilo 	: cân, kí lô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can 	: lon hộp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bar 	: thỏi, thanh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37250" y="1076960"/>
            <a:ext cx="607250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tube 	  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ống, tuýp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need (v):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want (v):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e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lse ( adv):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thêm nữa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ere you are: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 này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there anything else?: Còn gì khác nữa không?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 I help you?: Tôi có thể giúp bạn không?/ Bạn cần chi?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  <p:sp>
        <p:nvSpPr>
          <p:cNvPr id="9" name="TextBox 4"/>
          <p:cNvSpPr txBox="1"/>
          <p:nvPr/>
        </p:nvSpPr>
        <p:spPr>
          <a:xfrm>
            <a:off x="1524000" y="134719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At the store: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1430"/>
            <a:ext cx="12213590" cy="688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60119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At the store: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1868230"/>
            <a:ext cx="480060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bottle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cooking oil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packet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box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chocolates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can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peas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bar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soap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tube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toothpaste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" name="AutoShape 2" descr="Image result for dầu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148" name="AutoShape 4" descr="Image result for dầu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1363455"/>
            <a:ext cx="1666074" cy="471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 descr="Image result for a box of chocol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469" y="2209800"/>
            <a:ext cx="3841531" cy="3073225"/>
          </a:xfrm>
          <a:prstGeom prst="rect">
            <a:avLst/>
          </a:prstGeom>
          <a:noFill/>
        </p:spPr>
      </p:pic>
      <p:pic>
        <p:nvPicPr>
          <p:cNvPr id="6156" name="Picture 12" descr="Image result for an open can of pe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47800"/>
            <a:ext cx="2590800" cy="3886200"/>
          </a:xfrm>
          <a:prstGeom prst="rect">
            <a:avLst/>
          </a:prstGeom>
          <a:noFill/>
        </p:spPr>
      </p:pic>
      <p:pic>
        <p:nvPicPr>
          <p:cNvPr id="6158" name="Picture 14" descr="Image result for a bar of so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2971800"/>
            <a:ext cx="3573517" cy="238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0" name="Picture 16" descr="Image result for colgate toothpaste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124200"/>
            <a:ext cx="3662855" cy="23062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905000"/>
            <a:ext cx="2671762" cy="38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8"/>
    </p:custDataLst>
  </p:cSld>
  <p:clrMapOvr>
    <a:masterClrMapping/>
  </p:clrMapOvr>
  <p:transition spd="slow" advTm="1884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1430"/>
            <a:ext cx="12213590" cy="688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801469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At the store: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4100" y="1760855"/>
            <a:ext cx="33528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kilo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gram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3268345"/>
            <a:ext cx="31242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dozen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eggs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0" y="3268345"/>
            <a:ext cx="4191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1943100" algn="l"/>
                <a:tab pos="3543300" algn="l"/>
                <a:tab pos="4400550" algn="l"/>
                <a:tab pos="4972050" algn="l"/>
              </a:tabLs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dozen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eggs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419600"/>
            <a:ext cx="3048000" cy="21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650" y="4419600"/>
            <a:ext cx="29337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4"/>
    </p:custDataLst>
  </p:cSld>
  <p:clrMapOvr>
    <a:masterClrMapping/>
  </p:clrMapOvr>
  <p:transition spd="slow" advTm="1244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773555" y="99695"/>
            <a:ext cx="9364345" cy="7683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1199" y="758234"/>
            <a:ext cx="5029200" cy="52197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HOW MUCH / HOW MANY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25" y="1397000"/>
            <a:ext cx="1100391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9875"/>
            <a:r>
              <a:rPr lang="vi-VN" altLang="en-US" sz="3200" b="1">
                <a:latin typeface="Times New Roman" panose="02020603050405020304" pitchFamily="18" charset="0"/>
              </a:rPr>
              <a:t>- </a:t>
            </a:r>
            <a:r>
              <a:rPr lang="en-US" sz="3200" b="1">
                <a:latin typeface="Times New Roman" panose="02020603050405020304" pitchFamily="18" charset="0"/>
              </a:rPr>
              <a:t>How many :</a:t>
            </a:r>
            <a:r>
              <a:rPr lang="en-US" sz="3200" b="0">
                <a:latin typeface="Times New Roman" panose="02020603050405020304" pitchFamily="18" charset="0"/>
              </a:rPr>
              <a:t> được dùng trước (Countable noun) </a:t>
            </a:r>
            <a:r>
              <a:rPr lang="en-US" sz="3200" b="1" i="1">
                <a:latin typeface="Times New Roman" panose="02020603050405020304" pitchFamily="18" charset="0"/>
              </a:rPr>
              <a:t>danh từ đếm được số nhiều</a:t>
            </a:r>
            <a:r>
              <a:rPr lang="en-US" sz="3200" b="0" i="1">
                <a:latin typeface="Times New Roman" panose="02020603050405020304" pitchFamily="18" charset="0"/>
              </a:rPr>
              <a:t>.</a:t>
            </a:r>
            <a:r>
              <a:rPr lang="en-US" sz="3200" b="0">
                <a:latin typeface="Times New Roman" panose="02020603050405020304" pitchFamily="18" charset="0"/>
              </a:rPr>
              <a:t>  -</a:t>
            </a:r>
            <a:r>
              <a:rPr lang="en-US" sz="3200" b="1">
                <a:latin typeface="Times New Roman" panose="02020603050405020304" pitchFamily="18" charset="0"/>
              </a:rPr>
              <a:t> How much :</a:t>
            </a:r>
            <a:r>
              <a:rPr lang="en-US" sz="3200" b="0">
                <a:latin typeface="Times New Roman" panose="02020603050405020304" pitchFamily="18" charset="0"/>
              </a:rPr>
              <a:t> được dùng trước (Uncountable noun)</a:t>
            </a:r>
            <a:r>
              <a:rPr lang="en-US" sz="3200" b="1" i="1">
                <a:latin typeface="Times New Roman" panose="02020603050405020304" pitchFamily="18" charset="0"/>
              </a:rPr>
              <a:t> danh từ không đếm được.</a:t>
            </a:r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1191260" y="3458210"/>
            <a:ext cx="9993630" cy="1076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+ Countable Noun + do/ does + S + Verb?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+ Uncountable Noun + do/ does + S + Verb?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91260" y="4642485"/>
            <a:ext cx="937323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5750"/>
            <a:r>
              <a:rPr lang="en-US" sz="3200" b="1" u="sng">
                <a:latin typeface="Times New Roman" panose="02020603050405020304" pitchFamily="18" charset="0"/>
              </a:rPr>
              <a:t>Ex:</a:t>
            </a:r>
            <a:r>
              <a:rPr lang="en-US" sz="3200" b="0">
                <a:latin typeface="Times New Roman" panose="02020603050405020304" pitchFamily="18" charset="0"/>
              </a:rPr>
              <a:t> </a:t>
            </a:r>
            <a:r>
              <a:rPr lang="vi-VN" altLang="en-US" sz="3200" b="0">
                <a:latin typeface="Times New Roman" panose="02020603050405020304" pitchFamily="18" charset="0"/>
              </a:rPr>
              <a:t>- </a:t>
            </a:r>
            <a:r>
              <a:rPr lang="en-US" sz="3200" b="1">
                <a:latin typeface="Times New Roman" panose="02020603050405020304" pitchFamily="18" charset="0"/>
              </a:rPr>
              <a:t>How many eggs </a:t>
            </a:r>
            <a:r>
              <a:rPr lang="en-US" sz="3200" b="0">
                <a:latin typeface="Times New Roman" panose="02020603050405020304" pitchFamily="18" charset="0"/>
              </a:rPr>
              <a:t>do you want?         </a:t>
            </a:r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200" b="0">
                <a:latin typeface="Times New Roman" panose="02020603050405020304" pitchFamily="18" charset="0"/>
              </a:rPr>
              <a:t>I</a:t>
            </a:r>
            <a:r>
              <a:rPr lang="en-US" sz="3200" b="1">
                <a:latin typeface="Times New Roman" panose="02020603050405020304" pitchFamily="18" charset="0"/>
              </a:rPr>
              <a:t> </a:t>
            </a:r>
            <a:r>
              <a:rPr lang="en-US" sz="3200" b="0">
                <a:latin typeface="Times New Roman" panose="02020603050405020304" pitchFamily="18" charset="0"/>
              </a:rPr>
              <a:t>want four eggs.</a:t>
            </a:r>
            <a:r>
              <a:rPr lang="en-US" sz="3200" b="1">
                <a:latin typeface="Times New Roman" panose="02020603050405020304" pitchFamily="18" charset="0"/>
              </a:rPr>
              <a:t>          </a:t>
            </a:r>
            <a:r>
              <a:rPr lang="vi-VN" altLang="en-US" sz="3200" b="1">
                <a:latin typeface="Times New Roman" panose="02020603050405020304" pitchFamily="18" charset="0"/>
              </a:rPr>
              <a:t>- </a:t>
            </a:r>
            <a:r>
              <a:rPr lang="en-US" sz="3200" b="1">
                <a:latin typeface="Times New Roman" panose="02020603050405020304" pitchFamily="18" charset="0"/>
              </a:rPr>
              <a:t>How much rice </a:t>
            </a:r>
            <a:r>
              <a:rPr lang="en-US" sz="3200" b="0">
                <a:latin typeface="Times New Roman" panose="02020603050405020304" pitchFamily="18" charset="0"/>
              </a:rPr>
              <a:t>does your mother want?        </a:t>
            </a:r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200" b="0">
                <a:latin typeface="Times New Roman" panose="02020603050405020304" pitchFamily="18" charset="0"/>
              </a:rPr>
              <a:t>She wants a kilo of rice.</a:t>
            </a:r>
            <a:endParaRPr lang="en-US" sz="320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animBg="1"/>
      <p:bldP spid="10" grpId="1" animBg="1"/>
      <p:bldP spid="100" grpId="0"/>
      <p:bldP spid="100" grpId="1"/>
      <p:bldP spid="14" grpId="0" animBg="1"/>
      <p:bldP spid="14" grpId="1" animBg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1430"/>
            <a:ext cx="12213590" cy="6880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6949" y="578529"/>
            <a:ext cx="6191885" cy="52197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p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 : WANT (muốn) / NEED (cần)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3910" y="1476637"/>
            <a:ext cx="7315200" cy="58356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want(s) / need(s) + Noun / To V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051050" y="2390140"/>
            <a:ext cx="73380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5750"/>
            <a:r>
              <a:rPr lang="en-US" sz="3200" b="1" u="sng">
                <a:latin typeface="Times New Roman" panose="02020603050405020304" pitchFamily="18" charset="0"/>
              </a:rPr>
              <a:t>Ex:</a:t>
            </a:r>
            <a:r>
              <a:rPr lang="en-US" sz="3200" b="0">
                <a:latin typeface="Times New Roman" panose="02020603050405020304" pitchFamily="18" charset="0"/>
              </a:rPr>
              <a:t> </a:t>
            </a:r>
            <a:endParaRPr lang="en-US" sz="3200" b="0">
              <a:latin typeface="Times New Roman" panose="02020603050405020304" pitchFamily="18" charset="0"/>
            </a:endParaRPr>
          </a:p>
          <a:p>
            <a:pPr indent="285750"/>
            <a:r>
              <a:rPr lang="vi-VN" altLang="en-US" sz="3200" b="0">
                <a:latin typeface="Times New Roman" panose="02020603050405020304" pitchFamily="18" charset="0"/>
              </a:rPr>
              <a:t>- </a:t>
            </a:r>
            <a:r>
              <a:rPr lang="en-US" sz="3200" b="0">
                <a:latin typeface="Times New Roman" panose="02020603050405020304" pitchFamily="18" charset="0"/>
              </a:rPr>
              <a:t>I</a:t>
            </a:r>
            <a:r>
              <a:rPr lang="en-US" sz="3200" b="1">
                <a:latin typeface="Times New Roman" panose="02020603050405020304" pitchFamily="18" charset="0"/>
              </a:rPr>
              <a:t> </a:t>
            </a:r>
            <a:r>
              <a:rPr lang="en-US" sz="3200" b="0">
                <a:latin typeface="Times New Roman" panose="02020603050405020304" pitchFamily="18" charset="0"/>
              </a:rPr>
              <a:t>need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a can of peas</a:t>
            </a:r>
            <a:r>
              <a:rPr lang="vi-VN" altLang="en-US" sz="3200" b="1">
                <a:latin typeface="Times New Roman" panose="02020603050405020304" pitchFamily="18" charset="0"/>
              </a:rPr>
              <a:t>.</a:t>
            </a:r>
            <a:r>
              <a:rPr lang="en-US" sz="3200" b="0">
                <a:latin typeface="Times New Roman" panose="02020603050405020304" pitchFamily="18" charset="0"/>
              </a:rPr>
              <a:t>   </a:t>
            </a:r>
            <a:r>
              <a:rPr lang="vi-VN" altLang="en-US" sz="3200" b="0">
                <a:latin typeface="Times New Roman" panose="02020603050405020304" pitchFamily="18" charset="0"/>
              </a:rPr>
              <a:t>- </a:t>
            </a:r>
            <a:r>
              <a:rPr lang="en-US" sz="3200" b="0">
                <a:latin typeface="Times New Roman" panose="02020603050405020304" pitchFamily="18" charset="0"/>
              </a:rPr>
              <a:t>She needs </a:t>
            </a:r>
            <a:r>
              <a:rPr lang="en-US" sz="3200" b="1"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a dozen eggs</a:t>
            </a:r>
            <a:r>
              <a:rPr lang="vi-VN" altLang="en-US" sz="3200" b="1">
                <a:latin typeface="Times New Roman" panose="02020603050405020304" pitchFamily="18" charset="0"/>
              </a:rPr>
              <a:t>.</a:t>
            </a:r>
            <a:endParaRPr lang="vi-VN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40" y="4066540"/>
            <a:ext cx="2802255" cy="28022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9" grpId="0" bldLvl="0" animBg="1"/>
      <p:bldP spid="100" grpId="0"/>
      <p:bldP spid="10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4925" y="11430"/>
            <a:ext cx="12247880" cy="7566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43815"/>
            <a:ext cx="12274550" cy="69456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63445" y="550545"/>
            <a:ext cx="78651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9: THE BODY</a:t>
            </a:r>
            <a:endParaRPr lang="vi-VN" altLang="en-US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36015" y="1503680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Parts of the body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25780" y="2468880"/>
            <a:ext cx="77171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head /hed/	(n)	 	đầu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leg   /leg/		(n)		chân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shoulder /ˈʃəʊldə(r)/	(n)	vai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toe 	/təʊ/		(n)		ngón chân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part of the body (n)		bộ phận cơ thể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315" y="2087245"/>
            <a:ext cx="3284855" cy="3547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50" y="2280285"/>
            <a:ext cx="3761740" cy="362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530" y="2321560"/>
            <a:ext cx="3858260" cy="3585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685" y="2348865"/>
            <a:ext cx="3874770" cy="3286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580" y="1670685"/>
            <a:ext cx="3846195" cy="45974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990" y="-40005"/>
            <a:ext cx="12255500" cy="6897370"/>
          </a:xfrm>
          <a:prstGeom prst="rect">
            <a:avLst/>
          </a:prstGeom>
        </p:spPr>
      </p:pic>
      <p:pic>
        <p:nvPicPr>
          <p:cNvPr id="19458" name="Picture 19457" descr="body 2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942975"/>
            <a:ext cx="4889500" cy="591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itle 19458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5170"/>
          </a:xfrm>
        </p:spPr>
        <p:txBody>
          <a:bodyPr anchor="ctr"/>
          <a:p>
            <a:r>
              <a:rPr sz="2800" b="1" u="sng">
                <a:solidFill>
                  <a:srgbClr val="CC3300"/>
                </a:solidFill>
                <a:latin typeface="VNI-Helve" pitchFamily="2" charset="0"/>
              </a:rPr>
              <a:t>PARTS OF THE BODY</a:t>
            </a:r>
            <a:endParaRPr sz="2800" b="1" u="sng">
              <a:solidFill>
                <a:srgbClr val="CC3300"/>
              </a:solidFill>
              <a:latin typeface="VNI-Helve" pitchFamily="2" charset="0"/>
            </a:endParaRPr>
          </a:p>
        </p:txBody>
      </p:sp>
      <p:grpSp>
        <p:nvGrpSpPr>
          <p:cNvPr id="19460" name="Group 19459"/>
          <p:cNvGrpSpPr/>
          <p:nvPr/>
        </p:nvGrpSpPr>
        <p:grpSpPr>
          <a:xfrm>
            <a:off x="2971800" y="1143000"/>
            <a:ext cx="2743200" cy="460375"/>
            <a:chOff x="912" y="720"/>
            <a:chExt cx="1728" cy="290"/>
          </a:xfrm>
        </p:grpSpPr>
        <p:sp>
          <p:nvSpPr>
            <p:cNvPr id="19461" name="Straight Connector 19460"/>
            <p:cNvSpPr/>
            <p:nvPr/>
          </p:nvSpPr>
          <p:spPr>
            <a:xfrm>
              <a:off x="1488" y="912"/>
              <a:ext cx="1152" cy="0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none" w="med" len="med"/>
              <a:tailEnd type="triangle" w="med" len="med"/>
            </a:ln>
          </p:spPr>
        </p:sp>
        <p:sp>
          <p:nvSpPr>
            <p:cNvPr id="19462" name="Text Box 19461"/>
            <p:cNvSpPr txBox="1"/>
            <p:nvPr/>
          </p:nvSpPr>
          <p:spPr>
            <a:xfrm>
              <a:off x="912" y="720"/>
              <a:ext cx="6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Head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63" name="Group 19462"/>
          <p:cNvGrpSpPr/>
          <p:nvPr/>
        </p:nvGrpSpPr>
        <p:grpSpPr>
          <a:xfrm>
            <a:off x="6400800" y="1828800"/>
            <a:ext cx="3276600" cy="460375"/>
            <a:chOff x="3072" y="1152"/>
            <a:chExt cx="2064" cy="290"/>
          </a:xfrm>
        </p:grpSpPr>
        <p:sp>
          <p:nvSpPr>
            <p:cNvPr id="19464" name="Straight Connector 19463"/>
            <p:cNvSpPr/>
            <p:nvPr/>
          </p:nvSpPr>
          <p:spPr>
            <a:xfrm>
              <a:off x="3072" y="1296"/>
              <a:ext cx="1056" cy="11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triangle" w="med" len="med"/>
              <a:tailEnd type="none" w="med" len="med"/>
            </a:ln>
          </p:spPr>
        </p:sp>
        <p:sp>
          <p:nvSpPr>
            <p:cNvPr id="19465" name="Text Box 19464"/>
            <p:cNvSpPr txBox="1"/>
            <p:nvPr/>
          </p:nvSpPr>
          <p:spPr>
            <a:xfrm>
              <a:off x="4128" y="1152"/>
              <a:ext cx="100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Shoulder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66" name="Group 19465"/>
          <p:cNvGrpSpPr/>
          <p:nvPr/>
        </p:nvGrpSpPr>
        <p:grpSpPr>
          <a:xfrm>
            <a:off x="2971800" y="2057400"/>
            <a:ext cx="1752600" cy="460375"/>
            <a:chOff x="912" y="1296"/>
            <a:chExt cx="1104" cy="290"/>
          </a:xfrm>
        </p:grpSpPr>
        <p:sp>
          <p:nvSpPr>
            <p:cNvPr id="19467" name="Text Box 19466"/>
            <p:cNvSpPr txBox="1"/>
            <p:nvPr/>
          </p:nvSpPr>
          <p:spPr>
            <a:xfrm>
              <a:off x="912" y="1296"/>
              <a:ext cx="67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Arm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68" name="Straight Connector 19467"/>
            <p:cNvSpPr/>
            <p:nvPr/>
          </p:nvSpPr>
          <p:spPr>
            <a:xfrm>
              <a:off x="1392" y="1488"/>
              <a:ext cx="624" cy="0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none" w="med" len="med"/>
              <a:tailEnd type="triangle" w="med" len="med"/>
            </a:ln>
          </p:spPr>
        </p:sp>
      </p:grpSp>
      <p:grpSp>
        <p:nvGrpSpPr>
          <p:cNvPr id="19469" name="Group 19468"/>
          <p:cNvGrpSpPr/>
          <p:nvPr/>
        </p:nvGrpSpPr>
        <p:grpSpPr>
          <a:xfrm>
            <a:off x="2743200" y="5791200"/>
            <a:ext cx="2438400" cy="460375"/>
            <a:chOff x="768" y="3696"/>
            <a:chExt cx="1536" cy="290"/>
          </a:xfrm>
        </p:grpSpPr>
        <p:sp>
          <p:nvSpPr>
            <p:cNvPr id="19470" name="Straight Connector 19469"/>
            <p:cNvSpPr/>
            <p:nvPr/>
          </p:nvSpPr>
          <p:spPr>
            <a:xfrm>
              <a:off x="1200" y="3903"/>
              <a:ext cx="1104" cy="22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none" w="med" len="med"/>
              <a:tailEnd type="triangle" w="med" len="med"/>
            </a:ln>
          </p:spPr>
        </p:sp>
        <p:sp>
          <p:nvSpPr>
            <p:cNvPr id="19471" name="Text Box 19470"/>
            <p:cNvSpPr txBox="1"/>
            <p:nvPr/>
          </p:nvSpPr>
          <p:spPr>
            <a:xfrm>
              <a:off x="768" y="3696"/>
              <a:ext cx="6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Toe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72" name="Group 19471"/>
          <p:cNvGrpSpPr/>
          <p:nvPr/>
        </p:nvGrpSpPr>
        <p:grpSpPr>
          <a:xfrm>
            <a:off x="2438400" y="5070475"/>
            <a:ext cx="2895600" cy="873125"/>
            <a:chOff x="624" y="3242"/>
            <a:chExt cx="1824" cy="550"/>
          </a:xfrm>
        </p:grpSpPr>
        <p:sp>
          <p:nvSpPr>
            <p:cNvPr id="19473" name="Straight Connector 19472"/>
            <p:cNvSpPr/>
            <p:nvPr/>
          </p:nvSpPr>
          <p:spPr>
            <a:xfrm>
              <a:off x="1248" y="3456"/>
              <a:ext cx="1200" cy="336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none" w="med" len="med"/>
              <a:tailEnd type="stealth" w="med" len="med"/>
            </a:ln>
          </p:spPr>
        </p:sp>
        <p:sp>
          <p:nvSpPr>
            <p:cNvPr id="19474" name="Text Box 19473"/>
            <p:cNvSpPr txBox="1"/>
            <p:nvPr/>
          </p:nvSpPr>
          <p:spPr>
            <a:xfrm>
              <a:off x="624" y="3242"/>
              <a:ext cx="6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Foot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75" name="Group 19474"/>
          <p:cNvGrpSpPr/>
          <p:nvPr/>
        </p:nvGrpSpPr>
        <p:grpSpPr>
          <a:xfrm>
            <a:off x="6172200" y="5087938"/>
            <a:ext cx="2455863" cy="460375"/>
            <a:chOff x="2928" y="3205"/>
            <a:chExt cx="1547" cy="290"/>
          </a:xfrm>
        </p:grpSpPr>
        <p:sp>
          <p:nvSpPr>
            <p:cNvPr id="19476" name="Straight Connector 19475"/>
            <p:cNvSpPr/>
            <p:nvPr/>
          </p:nvSpPr>
          <p:spPr>
            <a:xfrm>
              <a:off x="2928" y="3408"/>
              <a:ext cx="1152" cy="0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triangle" w="med" len="med"/>
              <a:tailEnd type="none" w="med" len="med"/>
            </a:ln>
          </p:spPr>
        </p:sp>
        <p:sp>
          <p:nvSpPr>
            <p:cNvPr id="19477" name="Text Box 19476"/>
            <p:cNvSpPr txBox="1"/>
            <p:nvPr/>
          </p:nvSpPr>
          <p:spPr>
            <a:xfrm>
              <a:off x="3851" y="3205"/>
              <a:ext cx="6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Leg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78" name="Group 19477"/>
          <p:cNvGrpSpPr/>
          <p:nvPr/>
        </p:nvGrpSpPr>
        <p:grpSpPr>
          <a:xfrm>
            <a:off x="7620000" y="2667000"/>
            <a:ext cx="1905000" cy="460375"/>
            <a:chOff x="3840" y="1680"/>
            <a:chExt cx="1200" cy="290"/>
          </a:xfrm>
        </p:grpSpPr>
        <p:sp>
          <p:nvSpPr>
            <p:cNvPr id="19479" name="Text Box 19478"/>
            <p:cNvSpPr txBox="1"/>
            <p:nvPr/>
          </p:nvSpPr>
          <p:spPr>
            <a:xfrm>
              <a:off x="4368" y="1680"/>
              <a:ext cx="67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Hand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0" name="Straight Connector 19479"/>
            <p:cNvSpPr/>
            <p:nvPr/>
          </p:nvSpPr>
          <p:spPr>
            <a:xfrm flipV="1">
              <a:off x="3840" y="1824"/>
              <a:ext cx="576" cy="144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triangle" w="med" len="med"/>
              <a:tailEnd type="none" w="med" len="med"/>
            </a:ln>
          </p:spPr>
        </p:sp>
      </p:grpSp>
      <p:sp>
        <p:nvSpPr>
          <p:cNvPr id="19481" name="Straight Connector 19480"/>
          <p:cNvSpPr/>
          <p:nvPr/>
        </p:nvSpPr>
        <p:spPr>
          <a:xfrm>
            <a:off x="3429000" y="5410200"/>
            <a:ext cx="1905000" cy="53340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none" w="med" len="med"/>
            <a:tailEnd type="stealth" w="med" len="med"/>
          </a:ln>
        </p:spPr>
      </p:sp>
      <p:grpSp>
        <p:nvGrpSpPr>
          <p:cNvPr id="19482" name="Group 19481"/>
          <p:cNvGrpSpPr/>
          <p:nvPr/>
        </p:nvGrpSpPr>
        <p:grpSpPr>
          <a:xfrm>
            <a:off x="2895600" y="2625725"/>
            <a:ext cx="2895600" cy="1187450"/>
            <a:chOff x="864" y="1654"/>
            <a:chExt cx="1824" cy="748"/>
          </a:xfrm>
        </p:grpSpPr>
        <p:sp>
          <p:nvSpPr>
            <p:cNvPr id="19483" name="Text Box 19482"/>
            <p:cNvSpPr txBox="1"/>
            <p:nvPr/>
          </p:nvSpPr>
          <p:spPr>
            <a:xfrm>
              <a:off x="864" y="2112"/>
              <a:ext cx="62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Chest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4" name="Straight Connector 19483"/>
            <p:cNvSpPr/>
            <p:nvPr/>
          </p:nvSpPr>
          <p:spPr>
            <a:xfrm flipV="1">
              <a:off x="1488" y="1654"/>
              <a:ext cx="1200" cy="602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none" w="med" len="med"/>
              <a:tailEnd type="triangle" w="med" len="med"/>
            </a:ln>
          </p:spPr>
        </p:sp>
      </p:grpSp>
      <p:sp>
        <p:nvSpPr>
          <p:cNvPr id="19485" name="Straight Connector 19484"/>
          <p:cNvSpPr/>
          <p:nvPr/>
        </p:nvSpPr>
        <p:spPr>
          <a:xfrm>
            <a:off x="6172200" y="5410200"/>
            <a:ext cx="1828800" cy="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triangle" w="med" len="med"/>
            <a:tailEnd type="none" w="med" len="med"/>
          </a:ln>
        </p:spPr>
      </p:sp>
      <p:grpSp>
        <p:nvGrpSpPr>
          <p:cNvPr id="19486" name="Group 19485"/>
          <p:cNvGrpSpPr/>
          <p:nvPr/>
        </p:nvGrpSpPr>
        <p:grpSpPr>
          <a:xfrm>
            <a:off x="7848600" y="3200400"/>
            <a:ext cx="1676400" cy="460375"/>
            <a:chOff x="3984" y="2016"/>
            <a:chExt cx="1056" cy="290"/>
          </a:xfrm>
        </p:grpSpPr>
        <p:sp>
          <p:nvSpPr>
            <p:cNvPr id="19487" name="Text Box 19486"/>
            <p:cNvSpPr txBox="1"/>
            <p:nvPr/>
          </p:nvSpPr>
          <p:spPr>
            <a:xfrm>
              <a:off x="4224" y="2016"/>
              <a:ext cx="81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>
                <a:spcBef>
                  <a:spcPct val="50000"/>
                </a:spcBef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Finger</a:t>
              </a:r>
              <a:endParaRPr sz="2400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8" name="Straight Connector 19487"/>
            <p:cNvSpPr/>
            <p:nvPr/>
          </p:nvSpPr>
          <p:spPr>
            <a:xfrm>
              <a:off x="3984" y="2112"/>
              <a:ext cx="432" cy="48"/>
            </a:xfrm>
            <a:prstGeom prst="line">
              <a:avLst/>
            </a:prstGeom>
            <a:ln w="19050" cap="flat" cmpd="sng">
              <a:solidFill>
                <a:srgbClr val="3366FF"/>
              </a:solidFill>
              <a:prstDash val="dash"/>
              <a:headEnd type="triangle" w="med" len="med"/>
              <a:tailEnd type="none" w="med" len="med"/>
            </a:ln>
          </p:spPr>
        </p:sp>
      </p:grpSp>
      <p:sp>
        <p:nvSpPr>
          <p:cNvPr id="19489" name="Straight Connector 19488"/>
          <p:cNvSpPr/>
          <p:nvPr/>
        </p:nvSpPr>
        <p:spPr>
          <a:xfrm flipV="1">
            <a:off x="3886200" y="2625725"/>
            <a:ext cx="1905000" cy="955675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none" w="med" len="med"/>
            <a:tailEnd type="triangle" w="med" len="med"/>
          </a:ln>
        </p:spPr>
      </p:sp>
      <p:sp>
        <p:nvSpPr>
          <p:cNvPr id="19490" name="Straight Connector 19489"/>
          <p:cNvSpPr/>
          <p:nvPr/>
        </p:nvSpPr>
        <p:spPr>
          <a:xfrm>
            <a:off x="3429000" y="6130925"/>
            <a:ext cx="1752600" cy="34925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none" w="med" len="med"/>
            <a:tailEnd type="triangle" w="med" len="med"/>
          </a:ln>
        </p:spPr>
      </p:sp>
      <p:sp>
        <p:nvSpPr>
          <p:cNvPr id="19491" name="Straight Connector 19490"/>
          <p:cNvSpPr/>
          <p:nvPr/>
        </p:nvSpPr>
        <p:spPr>
          <a:xfrm flipV="1">
            <a:off x="7620000" y="2895600"/>
            <a:ext cx="914400" cy="22860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triangle" w="med" len="med"/>
            <a:tailEnd type="none" w="med" len="med"/>
          </a:ln>
        </p:spPr>
      </p:sp>
      <p:sp>
        <p:nvSpPr>
          <p:cNvPr id="19492" name="Straight Connector 19491"/>
          <p:cNvSpPr/>
          <p:nvPr/>
        </p:nvSpPr>
        <p:spPr>
          <a:xfrm>
            <a:off x="7848600" y="3352800"/>
            <a:ext cx="685800" cy="7620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triangle" w="med" len="med"/>
            <a:tailEnd type="none" w="med" len="med"/>
          </a:ln>
        </p:spPr>
      </p:sp>
      <p:sp>
        <p:nvSpPr>
          <p:cNvPr id="19493" name="Straight Connector 19492"/>
          <p:cNvSpPr/>
          <p:nvPr/>
        </p:nvSpPr>
        <p:spPr>
          <a:xfrm>
            <a:off x="3886200" y="1447800"/>
            <a:ext cx="1828800" cy="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none" w="med" len="med"/>
            <a:tailEnd type="triangle" w="med" len="med"/>
          </a:ln>
        </p:spPr>
      </p:sp>
      <p:sp>
        <p:nvSpPr>
          <p:cNvPr id="19494" name="Straight Connector 19493"/>
          <p:cNvSpPr/>
          <p:nvPr/>
        </p:nvSpPr>
        <p:spPr>
          <a:xfrm>
            <a:off x="3733800" y="2362200"/>
            <a:ext cx="990600" cy="0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none" w="med" len="med"/>
            <a:tailEnd type="triangle" w="med" len="med"/>
          </a:ln>
        </p:spPr>
      </p:sp>
      <p:sp>
        <p:nvSpPr>
          <p:cNvPr id="19495" name="Straight Connector 19494"/>
          <p:cNvSpPr/>
          <p:nvPr/>
        </p:nvSpPr>
        <p:spPr>
          <a:xfrm>
            <a:off x="6400800" y="2057400"/>
            <a:ext cx="1676400" cy="17463"/>
          </a:xfrm>
          <a:prstGeom prst="line">
            <a:avLst/>
          </a:prstGeom>
          <a:ln w="19050" cap="flat" cmpd="sng">
            <a:solidFill>
              <a:srgbClr val="3366FF"/>
            </a:solidFill>
            <a:prstDash val="dash"/>
            <a:headEnd type="triangle" w="med" len="med"/>
            <a:tailEnd type="none" w="med" len="med"/>
          </a:ln>
        </p:spPr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u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u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o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o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o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o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43815"/>
            <a:ext cx="12274550" cy="69456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95705" y="531495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Faces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39445" y="1446530"/>
            <a:ext cx="71354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eye /aɪ/ 		(n)	mắt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ear /ɪə(r)/		(n)	tai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lip /lɪp/		(n) 	môi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hair /heə(r)/	(n)	tóc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mouth /maʊθ/ 	(n) 	miệng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nose /nəʊz/	(n) 	mũi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teeth /ti:θ/ 	(n)	răng (số nhiều)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→ tooth /tu:θ/ 	(n)	răng (số ít)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face /feɪs/ 	(n)	gương mặt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0" y="1897380"/>
            <a:ext cx="4158615" cy="277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95" y="1897380"/>
            <a:ext cx="4157980" cy="277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875" y="1897380"/>
            <a:ext cx="4483100" cy="27787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0545445" y="2142490"/>
            <a:ext cx="538480" cy="49403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205" y="1620520"/>
            <a:ext cx="4255135" cy="3333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940" y="1620520"/>
            <a:ext cx="3835400" cy="3476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940" y="1620520"/>
            <a:ext cx="3835400" cy="38030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940" y="1620520"/>
            <a:ext cx="3836035" cy="3803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120" y="1620520"/>
            <a:ext cx="3935730" cy="3803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4120" y="1620520"/>
            <a:ext cx="3978910" cy="39789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43815"/>
            <a:ext cx="12274550" cy="69456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54505" y="999490"/>
            <a:ext cx="936434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short /ʃɔ:t/	(adj)		thấp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thin /θɪn/		(adj)		gầy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heavy 		(adj)		nặng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light 		(adj)		nhẹ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round 		(adj)		tròn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oval /ˈəʊvl/	(adj)		trái xoan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full /fʊl/		(adj)		đầy đặn, dày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long /lɔːŋ/	(adj)		dài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224280" y="415925"/>
            <a:ext cx="502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Faces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1-mau_slide_powerpoint_dep_ctu.vn_(1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235" y="415925"/>
            <a:ext cx="1574800" cy="1200150"/>
          </a:xfrm>
          <a:prstGeom prst="rect">
            <a:avLst/>
          </a:prstGeom>
        </p:spPr>
      </p:pic>
      <p:pic>
        <p:nvPicPr>
          <p:cNvPr id="10" name="Picture 9" descr="1-mau_slide_powerpoint_dep_ctu.vn_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" y="4687570"/>
            <a:ext cx="1562735" cy="1637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5" y="4041775"/>
            <a:ext cx="2116455" cy="23729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160655"/>
            <a:ext cx="12274550" cy="70345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796665" y="413385"/>
            <a:ext cx="4258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4400" b="1">
                <a:solidFill>
                  <a:srgbClr val="0070C0"/>
                </a:solidFill>
              </a:rPr>
              <a:t>Color</a:t>
            </a:r>
            <a:endParaRPr lang="vi-VN" altLang="en-US" sz="4400" b="1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5" y="1181735"/>
            <a:ext cx="2065020" cy="15417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8965" y="2720975"/>
            <a:ext cx="2997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blue /blu:/ (adj.) xanh dương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665" y="1269365"/>
            <a:ext cx="2102485" cy="15417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797300" y="2720975"/>
            <a:ext cx="2726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brown /braʊn/ (adj.) nâu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130" y="1373505"/>
            <a:ext cx="1786255" cy="164655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424295" y="2720975"/>
            <a:ext cx="2448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gray /greɪ/ (adj.) xám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45" y="3641725"/>
            <a:ext cx="1810385" cy="167957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04825" y="5321300"/>
            <a:ext cx="2661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green /gri:n/(adj.) xanh lá cây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340" y="3872230"/>
            <a:ext cx="1564005" cy="138239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2821940" y="5358130"/>
            <a:ext cx="2536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orange/ˈɔːrɪnʤ/ (adj.) cam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820" y="1477645"/>
            <a:ext cx="1455420" cy="1437640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8990965" y="2811145"/>
            <a:ext cx="2691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purple /ˈpɜːpl/ (adj.) tím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250" y="3736975"/>
            <a:ext cx="1859280" cy="162115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5457825" y="5358130"/>
            <a:ext cx="2056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red /red/(adj.) đỏ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8920" y="3917315"/>
            <a:ext cx="1454785" cy="129222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7415530" y="5358130"/>
            <a:ext cx="2347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white /waɪt/(adj.) trắng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2520" y="3872230"/>
            <a:ext cx="1679575" cy="1449070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9763125" y="5433695"/>
            <a:ext cx="2143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yellow /ˈjeləʊ/ (adj.) vàng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nh-dong-311_1138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20" y="220345"/>
            <a:ext cx="10805795" cy="3835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18" grpId="0"/>
      <p:bldP spid="18" grpId="1"/>
      <p:bldP spid="13" grpId="0"/>
      <p:bldP spid="13" grpId="1"/>
      <p:bldP spid="15" grpId="0"/>
      <p:bldP spid="15" grpId="1"/>
      <p:bldP spid="20" grpId="0"/>
      <p:bldP spid="20" grpId="1"/>
      <p:bldP spid="22" grpId="0"/>
      <p:bldP spid="22" grpId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146050"/>
            <a:ext cx="12274550" cy="69456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13510" y="534035"/>
            <a:ext cx="9364345" cy="7683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40685" y="2223135"/>
            <a:ext cx="3784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Các vị trí của tính từ</a:t>
            </a:r>
            <a:endParaRPr lang="en-US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348865" y="2797175"/>
            <a:ext cx="8661400" cy="15684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Tính từ đứng trước danh từ mà nó bổ sung nghĩa. 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Lam has 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hair.  (Lâm có mái tóc ngắn.)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Tính từ đứng sau động từ to be (am/ is/ are).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He is 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  (Ông ta béo.) 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3126679" y="1498009"/>
            <a:ext cx="3598545" cy="521970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1/ Tính từ (Adjectives)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-mau_slide_powerpoint_dep_ctu.vn_(12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3681730"/>
            <a:ext cx="1771015" cy="2294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80" y="4039235"/>
            <a:ext cx="2984500" cy="22383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-40640"/>
            <a:ext cx="12274550" cy="6945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354" y="444544"/>
            <a:ext cx="315468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2/Cấu trúc miêu tả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415" y="1109980"/>
            <a:ext cx="7567295" cy="583565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+ have/ has + tính từ + danh từ.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669415" y="1693545"/>
            <a:ext cx="79825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vi-VN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endParaRPr lang="vi-VN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a round face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 (Cậu ấy có khuôn mặt tròn.)</a:t>
            </a:r>
            <a:endParaRPr 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vi-VN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small eyes.  (</a:t>
            </a:r>
            <a:r>
              <a:rPr lang="vi-VN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có đôi mắt bé.)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1669354" y="3004864"/>
            <a:ext cx="9054465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3/Hỏi và trả lời về màu sắc (Ask and answer about colors)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1669415" y="3679190"/>
            <a:ext cx="6654800" cy="1076325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color + be+ chủ ngữ?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+ be+màu sắc.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69415" y="4755515"/>
            <a:ext cx="75323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color is her hair?  (Tóc cô bé màu gì?)       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It’s blonde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 (Nó màu vàng.)      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color are her eyes?  (Mắt bạn ấy màu gì?)        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They’re black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 (Chúng màu đen.)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uiExpand="1" build="allAtOnce"/>
      <p:bldP spid="6" grpId="0" bldLvl="0" animBg="1"/>
      <p:bldP spid="6" grpId="1" animBg="1"/>
      <p:bldP spid="4" grpId="0" animBg="1" uiExpand="1" build="allAtOnce"/>
      <p:bldP spid="5" grpId="0"/>
      <p:bldP spid="5" grpId="1"/>
      <p:bldP spid="3" grpId="0" animBg="1"/>
      <p:bldP spid="3" grpId="1" animBg="1"/>
      <p:bldP spid="100" grpId="0"/>
      <p:bldP spid="100" grpId="1"/>
    </p:bldLst>
  </p:timing>
</p:sld>
</file>

<file path=ppt/tags/tag1.xml><?xml version="1.0" encoding="utf-8"?>
<p:tagLst xmlns:p="http://schemas.openxmlformats.org/presentationml/2006/main">
  <p:tag name="TIMING" val="|28.2|33|16|11.5|10.4|22.2|13.7"/>
</p:tagLst>
</file>

<file path=ppt/tags/tag2.xml><?xml version="1.0" encoding="utf-8"?>
<p:tagLst xmlns:p="http://schemas.openxmlformats.org/presentationml/2006/main">
  <p:tag name="TIMING" val="|0.6|8.2|8.8|3.9|51.2|1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6595</Words>
  <Application>WPS Presentation</Application>
  <PresentationFormat>Widescreen</PresentationFormat>
  <Paragraphs>346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VNI-Helve</vt:lpstr>
      <vt:lpstr>Microsoft YaHei</vt:lpstr>
      <vt:lpstr>Arial Unicode MS</vt:lpstr>
      <vt:lpstr>Calibri</vt:lpstr>
      <vt:lpstr>Tahoma</vt:lpstr>
      <vt:lpstr>Wingdings 3</vt:lpstr>
      <vt:lpstr>1_Office Theme</vt:lpstr>
      <vt:lpstr>1_Default Design</vt:lpstr>
      <vt:lpstr>2_Office Theme</vt:lpstr>
      <vt:lpstr>2_Default Design</vt:lpstr>
      <vt:lpstr>THEME 4 NATURE  REVISION  UNIT 9-UNIT 10-UNIT 11</vt:lpstr>
      <vt:lpstr>PowerPoint 演示文稿</vt:lpstr>
      <vt:lpstr>PowerPoint 演示文稿</vt:lpstr>
      <vt:lpstr>PARTS OF THE BODY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4 NATURE  REVISION  UNIT 9-UNIT 10-UNIT 11</dc:title>
  <dc:creator/>
  <cp:lastModifiedBy>admin</cp:lastModifiedBy>
  <cp:revision>11</cp:revision>
  <dcterms:created xsi:type="dcterms:W3CDTF">2020-04-25T02:01:00Z</dcterms:created>
  <dcterms:modified xsi:type="dcterms:W3CDTF">2020-04-26T05:17:35Z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